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79" r:id="rId4"/>
    <p:sldId id="326" r:id="rId5"/>
    <p:sldId id="258" r:id="rId6"/>
    <p:sldId id="345" r:id="rId7"/>
    <p:sldId id="280" r:id="rId8"/>
    <p:sldId id="264" r:id="rId9"/>
    <p:sldId id="266" r:id="rId10"/>
    <p:sldId id="329" r:id="rId11"/>
    <p:sldId id="328" r:id="rId12"/>
    <p:sldId id="339" r:id="rId13"/>
    <p:sldId id="340" r:id="rId14"/>
    <p:sldId id="330" r:id="rId15"/>
    <p:sldId id="331" r:id="rId16"/>
    <p:sldId id="336" r:id="rId17"/>
    <p:sldId id="337" r:id="rId18"/>
    <p:sldId id="338" r:id="rId19"/>
    <p:sldId id="324" r:id="rId20"/>
    <p:sldId id="270" r:id="rId21"/>
    <p:sldId id="327" r:id="rId22"/>
    <p:sldId id="268" r:id="rId23"/>
    <p:sldId id="271" r:id="rId24"/>
    <p:sldId id="343" r:id="rId25"/>
    <p:sldId id="341" r:id="rId26"/>
    <p:sldId id="342" r:id="rId27"/>
    <p:sldId id="272" r:id="rId28"/>
    <p:sldId id="273" r:id="rId29"/>
    <p:sldId id="274" r:id="rId30"/>
    <p:sldId id="261" r:id="rId3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3"/>
    </p:embeddedFont>
    <p:embeddedFont>
      <p:font typeface="Elephant" panose="02020904090505020303" pitchFamily="18" charset="0"/>
      <p:regular r:id="rId34"/>
      <p: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PT Sans Narrow" panose="020B0506020203020204" pitchFamily="34" charset="0"/>
      <p:regular r:id="rId40"/>
      <p:bold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8676"/>
    <a:srgbClr val="608274"/>
    <a:srgbClr val="4DB6AC"/>
    <a:srgbClr val="C4C4C4"/>
    <a:srgbClr val="F3F3F3"/>
    <a:srgbClr val="E9C9AE"/>
    <a:srgbClr val="F5AE1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89144" autoAdjust="0"/>
  </p:normalViewPr>
  <p:slideViewPr>
    <p:cSldViewPr snapToGrid="0">
      <p:cViewPr varScale="1">
        <p:scale>
          <a:sx n="81" d="100"/>
          <a:sy n="81" d="100"/>
        </p:scale>
        <p:origin x="1002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68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a761e181c_0_3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2a761e181c_0_3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3672762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a761e181c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a761e181c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a761e181c_0_3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a761e181c_0_3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a761e181c_0_3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a761e181c_0_3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783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a761e181c_0_3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a761e181c_0_3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979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a761e181c_0_3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a761e181c_0_3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614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2a761e181c_0_3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2a761e181c_0_3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a761e181c_0_3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2a761e181c_0_3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a761e181c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a761e181c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3dc59dc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3dc59dc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a3dc89fd8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a3dc89fd8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a3dc89fd8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a3dc89fd8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a761e181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a761e181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248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a761e181c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a761e181c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a761e18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a761e18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7BF8F-C65D-4008-89A1-8791DA9689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68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1825099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82833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5" Type="http://schemas.openxmlformats.org/officeDocument/2006/relationships/image" Target="../media/image31.pn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20E565-E39B-5CC2-0CE3-7E154E649AE6}"/>
              </a:ext>
            </a:extLst>
          </p:cNvPr>
          <p:cNvSpPr/>
          <p:nvPr/>
        </p:nvSpPr>
        <p:spPr>
          <a:xfrm>
            <a:off x="8064650" y="1000834"/>
            <a:ext cx="903600" cy="45719"/>
          </a:xfrm>
          <a:prstGeom prst="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49" y="1751764"/>
            <a:ext cx="7212571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AUTOMATED NEONATAL EXCHANGE TRANSFUSION</a:t>
            </a:r>
            <a:endParaRPr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87550" y="3822900"/>
            <a:ext cx="51699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AMEYAW ARTHUR SAMUEL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BANDOMA GIDEON 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CANN JOSEPHINE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359750" y="2939650"/>
            <a:ext cx="642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mbria Math"/>
                <a:ea typeface="Cambria Math"/>
                <a:cs typeface="Cambria Math"/>
                <a:sym typeface="Cambria Math"/>
              </a:rPr>
              <a:t>SUPERVISOR : MR. PRINCE ODAME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69" name="Google Shape;69;p13"/>
          <p:cNvCxnSpPr/>
          <p:nvPr/>
        </p:nvCxnSpPr>
        <p:spPr>
          <a:xfrm>
            <a:off x="3680425" y="3517900"/>
            <a:ext cx="19581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3"/>
          <p:cNvSpPr/>
          <p:nvPr/>
        </p:nvSpPr>
        <p:spPr>
          <a:xfrm>
            <a:off x="7927600" y="8100"/>
            <a:ext cx="1216500" cy="882600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8084050" y="198559"/>
            <a:ext cx="9036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Open Sans"/>
                <a:ea typeface="Open Sans"/>
                <a:cs typeface="Open Sans"/>
                <a:sym typeface="Open Sans"/>
              </a:rPr>
              <a:t>ANET 4.0</a:t>
            </a:r>
            <a:endParaRPr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3E2AB98-80B4-2C15-E801-59D53518BB46}"/>
              </a:ext>
            </a:extLst>
          </p:cNvPr>
          <p:cNvSpPr/>
          <p:nvPr/>
        </p:nvSpPr>
        <p:spPr>
          <a:xfrm>
            <a:off x="5851403" y="908525"/>
            <a:ext cx="2502221" cy="584551"/>
          </a:xfrm>
          <a:prstGeom prst="roundRect">
            <a:avLst/>
          </a:prstGeom>
          <a:solidFill>
            <a:srgbClr val="C4C4C4"/>
          </a:solidFill>
          <a:ln>
            <a:solidFill>
              <a:srgbClr val="C4C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1DE3DC1-5F11-0692-8FD4-3181DFBA663C}"/>
              </a:ext>
            </a:extLst>
          </p:cNvPr>
          <p:cNvSpPr/>
          <p:nvPr/>
        </p:nvSpPr>
        <p:spPr>
          <a:xfrm>
            <a:off x="2898469" y="953248"/>
            <a:ext cx="2802687" cy="584551"/>
          </a:xfrm>
          <a:prstGeom prst="roundRect">
            <a:avLst/>
          </a:prstGeom>
          <a:solidFill>
            <a:srgbClr val="C4C4C4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6929B66-1416-9BBC-1A98-C3285BBE70ED}"/>
              </a:ext>
            </a:extLst>
          </p:cNvPr>
          <p:cNvSpPr/>
          <p:nvPr/>
        </p:nvSpPr>
        <p:spPr>
          <a:xfrm>
            <a:off x="2898469" y="1297858"/>
            <a:ext cx="2802688" cy="3662286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3BA4D7C-B37A-BF70-3014-3747BC51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0147" y="4960144"/>
            <a:ext cx="255158" cy="273844"/>
          </a:xfrm>
        </p:spPr>
        <p:txBody>
          <a:bodyPr>
            <a:normAutofit fontScale="40000" lnSpcReduction="20000"/>
          </a:bodyPr>
          <a:lstStyle/>
          <a:p>
            <a:pPr algn="ctr"/>
            <a:fld id="{D4F9442E-9437-4062-8DAD-965F8584E449}" type="slidenum">
              <a:rPr lang="en-US" b="1" smtClean="0">
                <a:solidFill>
                  <a:srgbClr val="DFEE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10</a:t>
            </a:fld>
            <a:endParaRPr lang="en-US" b="1">
              <a:solidFill>
                <a:srgbClr val="DFEE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426147-C84B-C7DD-F67E-825DFC036228}"/>
              </a:ext>
            </a:extLst>
          </p:cNvPr>
          <p:cNvSpPr/>
          <p:nvPr/>
        </p:nvSpPr>
        <p:spPr>
          <a:xfrm>
            <a:off x="655695" y="2783335"/>
            <a:ext cx="691331" cy="691331"/>
          </a:xfrm>
          <a:prstGeom prst="ellipse">
            <a:avLst/>
          </a:prstGeom>
          <a:solidFill>
            <a:srgbClr val="F3B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35D6D1E7-9840-A5BB-401C-88AA40A9E93A}"/>
              </a:ext>
            </a:extLst>
          </p:cNvPr>
          <p:cNvSpPr/>
          <p:nvPr/>
        </p:nvSpPr>
        <p:spPr>
          <a:xfrm>
            <a:off x="140424" y="2268064"/>
            <a:ext cx="1721874" cy="1721874"/>
          </a:xfrm>
          <a:prstGeom prst="donut">
            <a:avLst>
              <a:gd name="adj" fmla="val 10440"/>
            </a:avLst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28D5DBC6-E4D4-95E6-A88A-39176AF4AA5C}"/>
              </a:ext>
            </a:extLst>
          </p:cNvPr>
          <p:cNvSpPr/>
          <p:nvPr/>
        </p:nvSpPr>
        <p:spPr>
          <a:xfrm>
            <a:off x="397218" y="2524858"/>
            <a:ext cx="1208285" cy="1208285"/>
          </a:xfrm>
          <a:prstGeom prst="donut">
            <a:avLst>
              <a:gd name="adj" fmla="val 12789"/>
            </a:avLst>
          </a:prstGeom>
          <a:solidFill>
            <a:srgbClr val="F5AE18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0" name="Graphic 9" descr="Target outline">
            <a:extLst>
              <a:ext uri="{FF2B5EF4-FFF2-40B4-BE49-F238E27FC236}">
                <a16:creationId xmlns:a16="http://schemas.microsoft.com/office/drawing/2014/main" id="{D3EE4786-EEAD-0A10-7A29-931BFF961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735" y="2871376"/>
            <a:ext cx="515252" cy="51525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8039FDD-C7C7-2096-1505-422BC7DC661C}"/>
              </a:ext>
            </a:extLst>
          </p:cNvPr>
          <p:cNvSpPr/>
          <p:nvPr/>
        </p:nvSpPr>
        <p:spPr>
          <a:xfrm>
            <a:off x="2584033" y="1517697"/>
            <a:ext cx="640322" cy="640322"/>
          </a:xfrm>
          <a:prstGeom prst="ellipse">
            <a:avLst/>
          </a:prstGeom>
          <a:solidFill>
            <a:srgbClr val="4DB6AC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1A69E5-5CEF-3A43-82D0-291423D2CC8F}"/>
              </a:ext>
            </a:extLst>
          </p:cNvPr>
          <p:cNvSpPr/>
          <p:nvPr/>
        </p:nvSpPr>
        <p:spPr>
          <a:xfrm>
            <a:off x="2584033" y="2808840"/>
            <a:ext cx="640322" cy="640322"/>
          </a:xfrm>
          <a:prstGeom prst="ellipse">
            <a:avLst/>
          </a:prstGeom>
          <a:solidFill>
            <a:srgbClr val="F5AE18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C2E86D-7D94-9E23-46AE-1BC4ED82D888}"/>
              </a:ext>
            </a:extLst>
          </p:cNvPr>
          <p:cNvSpPr/>
          <p:nvPr/>
        </p:nvSpPr>
        <p:spPr>
          <a:xfrm>
            <a:off x="2584033" y="4099983"/>
            <a:ext cx="640322" cy="640322"/>
          </a:xfrm>
          <a:prstGeom prst="ellipse">
            <a:avLst/>
          </a:prstGeom>
          <a:solidFill>
            <a:srgbClr val="F3BE94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767450-F07A-656B-1CA7-9FB1CEA0D93D}"/>
              </a:ext>
            </a:extLst>
          </p:cNvPr>
          <p:cNvSpPr/>
          <p:nvPr/>
        </p:nvSpPr>
        <p:spPr>
          <a:xfrm>
            <a:off x="2667958" y="1601622"/>
            <a:ext cx="472472" cy="472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8F79FF-7BD3-F885-B2B1-DFB24B73E2C0}"/>
              </a:ext>
            </a:extLst>
          </p:cNvPr>
          <p:cNvSpPr/>
          <p:nvPr/>
        </p:nvSpPr>
        <p:spPr>
          <a:xfrm>
            <a:off x="2667958" y="2892765"/>
            <a:ext cx="472472" cy="472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26BFD9-C6D1-E894-A343-257AB742A28B}"/>
              </a:ext>
            </a:extLst>
          </p:cNvPr>
          <p:cNvSpPr/>
          <p:nvPr/>
        </p:nvSpPr>
        <p:spPr>
          <a:xfrm>
            <a:off x="2667958" y="4183908"/>
            <a:ext cx="472472" cy="472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524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B31208-2FE8-E8DB-91A5-8CECB846EF66}"/>
              </a:ext>
            </a:extLst>
          </p:cNvPr>
          <p:cNvCxnSpPr>
            <a:cxnSpLocks/>
            <a:stCxn id="8" idx="7"/>
            <a:endCxn id="18" idx="2"/>
          </p:cNvCxnSpPr>
          <p:nvPr/>
        </p:nvCxnSpPr>
        <p:spPr>
          <a:xfrm flipV="1">
            <a:off x="1610135" y="1837858"/>
            <a:ext cx="973898" cy="682369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F0EFF1-287B-0584-2AC0-90542212B52C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1605503" y="3129001"/>
            <a:ext cx="978530" cy="0"/>
          </a:xfrm>
          <a:prstGeom prst="line">
            <a:avLst/>
          </a:prstGeom>
          <a:ln w="25400">
            <a:solidFill>
              <a:srgbClr val="F5AE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AC819F-DC50-89A1-DAA3-CCFB881C81FC}"/>
              </a:ext>
            </a:extLst>
          </p:cNvPr>
          <p:cNvCxnSpPr>
            <a:cxnSpLocks/>
            <a:stCxn id="2" idx="5"/>
            <a:endCxn id="20" idx="2"/>
          </p:cNvCxnSpPr>
          <p:nvPr/>
        </p:nvCxnSpPr>
        <p:spPr>
          <a:xfrm>
            <a:off x="1245782" y="3373423"/>
            <a:ext cx="1338251" cy="1046721"/>
          </a:xfrm>
          <a:prstGeom prst="line">
            <a:avLst/>
          </a:prstGeom>
          <a:ln w="25400">
            <a:solidFill>
              <a:srgbClr val="F3BE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593E6D-9348-14C9-CF78-82BA271C2EA5}"/>
              </a:ext>
            </a:extLst>
          </p:cNvPr>
          <p:cNvGrpSpPr/>
          <p:nvPr/>
        </p:nvGrpSpPr>
        <p:grpSpPr>
          <a:xfrm>
            <a:off x="3409350" y="2483429"/>
            <a:ext cx="4750797" cy="1291143"/>
            <a:chOff x="4668125" y="3006439"/>
            <a:chExt cx="7007937" cy="172152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823C71-EB66-4C47-ED5D-0C1CDB4795CC}"/>
                </a:ext>
              </a:extLst>
            </p:cNvPr>
            <p:cNvCxnSpPr/>
            <p:nvPr/>
          </p:nvCxnSpPr>
          <p:spPr>
            <a:xfrm>
              <a:off x="4668125" y="3006439"/>
              <a:ext cx="700793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69B88C-F5A3-6F99-A23B-74EC445E649B}"/>
                </a:ext>
              </a:extLst>
            </p:cNvPr>
            <p:cNvCxnSpPr/>
            <p:nvPr/>
          </p:nvCxnSpPr>
          <p:spPr>
            <a:xfrm>
              <a:off x="4668125" y="4727963"/>
              <a:ext cx="700793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0F8D780F-4461-0C23-59A6-A432FF0CB140}"/>
              </a:ext>
            </a:extLst>
          </p:cNvPr>
          <p:cNvSpPr txBox="1">
            <a:spLocks/>
          </p:cNvSpPr>
          <p:nvPr/>
        </p:nvSpPr>
        <p:spPr>
          <a:xfrm>
            <a:off x="3140430" y="1482331"/>
            <a:ext cx="2387177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Automate the process</a:t>
            </a:r>
            <a:endParaRPr lang="en-US" sz="24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9AC7B4BE-ABE5-F79B-C42C-20E8B01AD6D2}"/>
              </a:ext>
            </a:extLst>
          </p:cNvPr>
          <p:cNvSpPr txBox="1">
            <a:spLocks/>
          </p:cNvSpPr>
          <p:nvPr/>
        </p:nvSpPr>
        <p:spPr>
          <a:xfrm>
            <a:off x="5844893" y="1281932"/>
            <a:ext cx="2502220" cy="1080000"/>
          </a:xfrm>
          <a:prstGeom prst="rect">
            <a:avLst/>
          </a:prstGeom>
          <a:solidFill>
            <a:srgbClr val="4DB6AC"/>
          </a:solidFill>
        </p:spPr>
        <p:txBody>
          <a:bodyPr vert="horz" wrap="square" lIns="81000" tIns="81000" rIns="81000" bIns="810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Use of Motors to control valves.</a:t>
            </a:r>
            <a:endParaRPr lang="en-US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8D3393-B0EB-72B5-0C9E-C3678AFA8C2B}"/>
              </a:ext>
            </a:extLst>
          </p:cNvPr>
          <p:cNvSpPr txBox="1">
            <a:spLocks/>
          </p:cNvSpPr>
          <p:nvPr/>
        </p:nvSpPr>
        <p:spPr>
          <a:xfrm>
            <a:off x="3313979" y="2791157"/>
            <a:ext cx="2387177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Improve Plunging Effects</a:t>
            </a:r>
            <a:endParaRPr lang="en-US" sz="24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E1D0F2-0D44-32D7-FCE4-764D12ABA788}"/>
              </a:ext>
            </a:extLst>
          </p:cNvPr>
          <p:cNvSpPr txBox="1">
            <a:spLocks/>
          </p:cNvSpPr>
          <p:nvPr/>
        </p:nvSpPr>
        <p:spPr>
          <a:xfrm>
            <a:off x="3416403" y="4001641"/>
            <a:ext cx="2387177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Build the model</a:t>
            </a:r>
            <a:endParaRPr lang="en-US" sz="24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CB3E452-9E3A-E516-E87F-A047CC409707}"/>
              </a:ext>
            </a:extLst>
          </p:cNvPr>
          <p:cNvSpPr txBox="1">
            <a:spLocks/>
          </p:cNvSpPr>
          <p:nvPr/>
        </p:nvSpPr>
        <p:spPr>
          <a:xfrm>
            <a:off x="5844893" y="2428942"/>
            <a:ext cx="2502220" cy="1080000"/>
          </a:xfrm>
          <a:prstGeom prst="rect">
            <a:avLst/>
          </a:prstGeom>
          <a:solidFill>
            <a:srgbClr val="F5AE18"/>
          </a:solidFill>
        </p:spPr>
        <p:txBody>
          <a:bodyPr vert="horz" wrap="square" lIns="81000" tIns="81000" rIns="81000" bIns="810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Classical Electronics</a:t>
            </a:r>
            <a:endParaRPr lang="en-US" sz="24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66A783A-2D32-1A86-9A5F-B054C64B4411}"/>
              </a:ext>
            </a:extLst>
          </p:cNvPr>
          <p:cNvSpPr txBox="1">
            <a:spLocks/>
          </p:cNvSpPr>
          <p:nvPr/>
        </p:nvSpPr>
        <p:spPr>
          <a:xfrm>
            <a:off x="5851403" y="3630439"/>
            <a:ext cx="2502220" cy="1080000"/>
          </a:xfrm>
          <a:prstGeom prst="rect">
            <a:avLst/>
          </a:prstGeom>
          <a:solidFill>
            <a:srgbClr val="E9C9AE"/>
          </a:solidFill>
        </p:spPr>
        <p:txBody>
          <a:bodyPr vert="horz" wrap="square" lIns="81000" tIns="81000" rIns="81000" bIns="8100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Prototyping,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Animal Testing  </a:t>
            </a:r>
          </a:p>
        </p:txBody>
      </p:sp>
      <p:sp>
        <p:nvSpPr>
          <p:cNvPr id="24" name="Google Shape;233;p24">
            <a:extLst>
              <a:ext uri="{FF2B5EF4-FFF2-40B4-BE49-F238E27FC236}">
                <a16:creationId xmlns:a16="http://schemas.microsoft.com/office/drawing/2014/main" id="{9AC1A909-D17D-1236-A0BA-44FC179100E5}"/>
              </a:ext>
            </a:extLst>
          </p:cNvPr>
          <p:cNvSpPr txBox="1">
            <a:spLocks/>
          </p:cNvSpPr>
          <p:nvPr/>
        </p:nvSpPr>
        <p:spPr>
          <a:xfrm>
            <a:off x="140424" y="95979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T Sans Narrow" panose="020B0506020203020204" pitchFamily="34" charset="0"/>
              </a:rPr>
              <a:t>ANET 4.0 OBJECTIVES</a:t>
            </a:r>
          </a:p>
        </p:txBody>
      </p:sp>
      <p:pic>
        <p:nvPicPr>
          <p:cNvPr id="26" name="Google Shape;248;p24">
            <a:extLst>
              <a:ext uri="{FF2B5EF4-FFF2-40B4-BE49-F238E27FC236}">
                <a16:creationId xmlns:a16="http://schemas.microsoft.com/office/drawing/2014/main" id="{EDE9E319-7829-C028-18E2-8F5C330169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825" y="82109"/>
            <a:ext cx="750950" cy="66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49;p24">
            <a:extLst>
              <a:ext uri="{FF2B5EF4-FFF2-40B4-BE49-F238E27FC236}">
                <a16:creationId xmlns:a16="http://schemas.microsoft.com/office/drawing/2014/main" id="{ABC2AAA9-3082-7AD2-C0F9-C22EE7D2F17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9925" y="263550"/>
            <a:ext cx="322750" cy="3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A57593C4-D487-C72E-89B3-04ECCC5667AD}"/>
              </a:ext>
            </a:extLst>
          </p:cNvPr>
          <p:cNvSpPr txBox="1">
            <a:spLocks/>
          </p:cNvSpPr>
          <p:nvPr/>
        </p:nvSpPr>
        <p:spPr>
          <a:xfrm>
            <a:off x="3106223" y="885931"/>
            <a:ext cx="2387177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General</a:t>
            </a:r>
            <a:endParaRPr lang="en-US" sz="24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09F597F-6822-89A0-00B6-AA90AAFC2603}"/>
              </a:ext>
            </a:extLst>
          </p:cNvPr>
          <p:cNvSpPr txBox="1">
            <a:spLocks/>
          </p:cNvSpPr>
          <p:nvPr/>
        </p:nvSpPr>
        <p:spPr>
          <a:xfrm>
            <a:off x="6059159" y="885931"/>
            <a:ext cx="213125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Segoe UI" panose="020B0502040204020203" pitchFamily="34" charset="0"/>
              </a:rPr>
              <a:t>Specific</a:t>
            </a:r>
            <a:endParaRPr lang="en-US" sz="24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349579-7DAC-FF4A-4A12-59527765D175}"/>
              </a:ext>
            </a:extLst>
          </p:cNvPr>
          <p:cNvSpPr/>
          <p:nvPr/>
        </p:nvSpPr>
        <p:spPr>
          <a:xfrm>
            <a:off x="8527240" y="4829645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D5B7F-C0B6-F61E-178E-8B6924FCBF41}"/>
              </a:ext>
            </a:extLst>
          </p:cNvPr>
          <p:cNvSpPr txBox="1">
            <a:spLocks/>
          </p:cNvSpPr>
          <p:nvPr/>
        </p:nvSpPr>
        <p:spPr>
          <a:xfrm>
            <a:off x="8243202" y="474030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/>
              <a:t>10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8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83AF76B-6C48-A6B7-EC59-34262C0D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11"/>
            <a:ext cx="9144000" cy="481967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39114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9C9930-952B-1060-7BBA-70C8278B0EED}"/>
              </a:ext>
            </a:extLst>
          </p:cNvPr>
          <p:cNvSpPr/>
          <p:nvPr/>
        </p:nvSpPr>
        <p:spPr>
          <a:xfrm>
            <a:off x="1425388" y="3814736"/>
            <a:ext cx="1573306" cy="705986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3D42A-D0FA-08F9-C797-1C97A1B3B232}"/>
              </a:ext>
            </a:extLst>
          </p:cNvPr>
          <p:cNvSpPr txBox="1"/>
          <p:nvPr/>
        </p:nvSpPr>
        <p:spPr>
          <a:xfrm>
            <a:off x="1425388" y="3971768"/>
            <a:ext cx="169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SYSTEM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5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B65814-A643-3704-0407-9CF138B3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1" y="181278"/>
            <a:ext cx="9144000" cy="473935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07035" y="4767385"/>
            <a:ext cx="281284" cy="1532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11F092-769D-A915-6AAB-7EA5B937B849}"/>
              </a:ext>
            </a:extLst>
          </p:cNvPr>
          <p:cNvSpPr/>
          <p:nvPr/>
        </p:nvSpPr>
        <p:spPr>
          <a:xfrm>
            <a:off x="1464757" y="1649381"/>
            <a:ext cx="2337085" cy="472758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D61A9-DF59-51D4-A596-C0CFA1548772}"/>
              </a:ext>
            </a:extLst>
          </p:cNvPr>
          <p:cNvSpPr txBox="1"/>
          <p:nvPr/>
        </p:nvSpPr>
        <p:spPr>
          <a:xfrm>
            <a:off x="1390213" y="1678503"/>
            <a:ext cx="271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Control Sequence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09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F67F5A9-7599-0A84-D471-FD7C1863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99"/>
            <a:ext cx="9144000" cy="47929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07035" y="4767385"/>
            <a:ext cx="281284" cy="1532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11F092-769D-A915-6AAB-7EA5B937B849}"/>
              </a:ext>
            </a:extLst>
          </p:cNvPr>
          <p:cNvSpPr/>
          <p:nvPr/>
        </p:nvSpPr>
        <p:spPr>
          <a:xfrm>
            <a:off x="1478009" y="1583121"/>
            <a:ext cx="2017059" cy="472758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D61A9-DF59-51D4-A596-C0CFA1548772}"/>
              </a:ext>
            </a:extLst>
          </p:cNvPr>
          <p:cNvSpPr txBox="1"/>
          <p:nvPr/>
        </p:nvSpPr>
        <p:spPr>
          <a:xfrm>
            <a:off x="1478010" y="1655768"/>
            <a:ext cx="213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Pusher Block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68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C2203A-54F2-A725-B313-DD8F1893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377" y="-15392"/>
            <a:ext cx="9144000" cy="486727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473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9AC09F-B885-D117-055F-622424036B93}"/>
              </a:ext>
            </a:extLst>
          </p:cNvPr>
          <p:cNvSpPr/>
          <p:nvPr/>
        </p:nvSpPr>
        <p:spPr>
          <a:xfrm>
            <a:off x="363069" y="4197621"/>
            <a:ext cx="2043019" cy="445486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0039B-65E9-8BCB-9973-CFA862CF56F7}"/>
              </a:ext>
            </a:extLst>
          </p:cNvPr>
          <p:cNvSpPr txBox="1"/>
          <p:nvPr/>
        </p:nvSpPr>
        <p:spPr>
          <a:xfrm>
            <a:off x="315536" y="4220309"/>
            <a:ext cx="2138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Stepper Motor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042ACD-6B09-3DBC-28A6-BD0DC0A41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00" y="2447059"/>
            <a:ext cx="1148953" cy="16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4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FDA7001-96A9-5FC1-146F-F626E4F0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" y="155217"/>
            <a:ext cx="9144000" cy="483306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9335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EB7338-F520-A566-E5DD-D4B853C58981}"/>
              </a:ext>
            </a:extLst>
          </p:cNvPr>
          <p:cNvSpPr/>
          <p:nvPr/>
        </p:nvSpPr>
        <p:spPr>
          <a:xfrm>
            <a:off x="7005917" y="1710501"/>
            <a:ext cx="2043019" cy="445486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1DB15-873F-DC1E-B764-396D856D438F}"/>
              </a:ext>
            </a:extLst>
          </p:cNvPr>
          <p:cNvSpPr txBox="1"/>
          <p:nvPr/>
        </p:nvSpPr>
        <p:spPr>
          <a:xfrm>
            <a:off x="7073327" y="1710501"/>
            <a:ext cx="2138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Drive System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26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FAA259-3212-B043-6B83-F789B232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98"/>
            <a:ext cx="9144000" cy="48263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07035" y="4767385"/>
            <a:ext cx="281284" cy="1532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4157" y="4650338"/>
            <a:ext cx="434122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11F092-769D-A915-6AAB-7EA5B937B849}"/>
              </a:ext>
            </a:extLst>
          </p:cNvPr>
          <p:cNvSpPr/>
          <p:nvPr/>
        </p:nvSpPr>
        <p:spPr>
          <a:xfrm>
            <a:off x="1417447" y="1632335"/>
            <a:ext cx="1166727" cy="404973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D61A9-DF59-51D4-A596-C0CFA1548772}"/>
              </a:ext>
            </a:extLst>
          </p:cNvPr>
          <p:cNvSpPr txBox="1"/>
          <p:nvPr/>
        </p:nvSpPr>
        <p:spPr>
          <a:xfrm>
            <a:off x="1531747" y="1632336"/>
            <a:ext cx="213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Slide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0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F12D6F-BE1E-F686-A8BF-A953091CC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58"/>
            <a:ext cx="9144000" cy="481298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473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17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9AC09F-B885-D117-055F-622424036B93}"/>
              </a:ext>
            </a:extLst>
          </p:cNvPr>
          <p:cNvSpPr/>
          <p:nvPr/>
        </p:nvSpPr>
        <p:spPr>
          <a:xfrm>
            <a:off x="1396740" y="4249040"/>
            <a:ext cx="1571748" cy="445486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0039B-65E9-8BCB-9973-CFA862CF56F7}"/>
              </a:ext>
            </a:extLst>
          </p:cNvPr>
          <p:cNvSpPr txBox="1"/>
          <p:nvPr/>
        </p:nvSpPr>
        <p:spPr>
          <a:xfrm>
            <a:off x="1441991" y="4257815"/>
            <a:ext cx="180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Reservoir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E408EE-44F0-7457-97BD-8004FC13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54" y="204314"/>
            <a:ext cx="9144000" cy="48263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9335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18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EB7338-F520-A566-E5DD-D4B853C58981}"/>
              </a:ext>
            </a:extLst>
          </p:cNvPr>
          <p:cNvSpPr/>
          <p:nvPr/>
        </p:nvSpPr>
        <p:spPr>
          <a:xfrm>
            <a:off x="7005917" y="1710501"/>
            <a:ext cx="2043019" cy="445486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1DB15-873F-DC1E-B764-396D856D438F}"/>
              </a:ext>
            </a:extLst>
          </p:cNvPr>
          <p:cNvSpPr txBox="1"/>
          <p:nvPr/>
        </p:nvSpPr>
        <p:spPr>
          <a:xfrm>
            <a:off x="7073327" y="1710501"/>
            <a:ext cx="2138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Drive System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C9C13A-3DAA-F508-0F87-A2A129D2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" y="3704209"/>
            <a:ext cx="2143125" cy="962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3418F-8B96-3A9D-DA02-E6B9E97A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291"/>
            <a:ext cx="1717720" cy="1717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3A6CF-7D68-27E7-D9D8-A86BAD6B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009" y="997828"/>
            <a:ext cx="3258249" cy="25812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5B6B36-C37E-017C-6E40-F34B3906C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834470" y="1013562"/>
            <a:ext cx="1541717" cy="10278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0D207CC-0205-C308-A34C-14631EF981E4}"/>
              </a:ext>
            </a:extLst>
          </p:cNvPr>
          <p:cNvSpPr/>
          <p:nvPr/>
        </p:nvSpPr>
        <p:spPr>
          <a:xfrm>
            <a:off x="2795801" y="3854837"/>
            <a:ext cx="3258249" cy="1201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3B7C72-7726-4A0C-B117-56F023B80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355" y="3916223"/>
            <a:ext cx="1104966" cy="11049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96B558-A2F6-F7BC-5ABF-7CD0B9F5B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343" y="3903344"/>
            <a:ext cx="1104965" cy="11049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FFBE6A-B9BB-9128-571F-13DD6367E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307" y="3913214"/>
            <a:ext cx="1104965" cy="1104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54C45EA-26B9-4997-35FF-C51B7C42ECCD}"/>
              </a:ext>
            </a:extLst>
          </p:cNvPr>
          <p:cNvSpPr/>
          <p:nvPr/>
        </p:nvSpPr>
        <p:spPr>
          <a:xfrm>
            <a:off x="4829574" y="2684695"/>
            <a:ext cx="4167306" cy="1121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400260-4D8C-002B-CD07-72F0C3FBE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994405">
            <a:off x="7062928" y="2879077"/>
            <a:ext cx="873228" cy="885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3A7D76-8265-680C-F87D-8003DE6D8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994405">
            <a:off x="7993363" y="2920103"/>
            <a:ext cx="873228" cy="8852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8B4109-06BE-7187-C40E-0D4CE5CC4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3884" y="580298"/>
            <a:ext cx="1288663" cy="1288663"/>
          </a:xfrm>
          <a:prstGeom prst="rect">
            <a:avLst/>
          </a:prstGeom>
        </p:spPr>
      </p:pic>
      <p:sp>
        <p:nvSpPr>
          <p:cNvPr id="34" name="Google Shape;233;p24">
            <a:extLst>
              <a:ext uri="{FF2B5EF4-FFF2-40B4-BE49-F238E27FC236}">
                <a16:creationId xmlns:a16="http://schemas.microsoft.com/office/drawing/2014/main" id="{7A2E61AE-0325-B7BD-7327-0BC3916980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713" y="66193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D565FD-C2A0-8483-FECC-9A93D67ACB1A}"/>
              </a:ext>
            </a:extLst>
          </p:cNvPr>
          <p:cNvCxnSpPr/>
          <p:nvPr/>
        </p:nvCxnSpPr>
        <p:spPr>
          <a:xfrm>
            <a:off x="4301544" y="3065171"/>
            <a:ext cx="0" cy="67343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0202E7-0DC1-3461-692F-20B8220CB45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6054050" y="4455827"/>
            <a:ext cx="1209633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9A0F303-1B04-ACB2-E5DB-942BB9BC07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0069" y="2716966"/>
            <a:ext cx="2170454" cy="1048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36F195-1F9E-6574-1A1C-5B207AE733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8306" y="51460"/>
            <a:ext cx="2708023" cy="251247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ECC1D5-5513-D5C2-F9FC-CCBE4A606C79}"/>
              </a:ext>
            </a:extLst>
          </p:cNvPr>
          <p:cNvCxnSpPr>
            <a:cxnSpLocks/>
          </p:cNvCxnSpPr>
          <p:nvPr/>
        </p:nvCxnSpPr>
        <p:spPr>
          <a:xfrm flipV="1">
            <a:off x="7250806" y="3938343"/>
            <a:ext cx="0" cy="50460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DEEB2B9-567B-0034-4E4D-B86394C1F92B}"/>
              </a:ext>
            </a:extLst>
          </p:cNvPr>
          <p:cNvCxnSpPr/>
          <p:nvPr/>
        </p:nvCxnSpPr>
        <p:spPr>
          <a:xfrm flipV="1">
            <a:off x="5417789" y="2823232"/>
            <a:ext cx="0" cy="1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6FC0CB-FB5D-8935-00F0-FEB0863737D4}"/>
              </a:ext>
            </a:extLst>
          </p:cNvPr>
          <p:cNvCxnSpPr/>
          <p:nvPr/>
        </p:nvCxnSpPr>
        <p:spPr>
          <a:xfrm flipV="1">
            <a:off x="5512158" y="1320574"/>
            <a:ext cx="0" cy="151943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F73CD1-6F76-9A54-12C0-C364EB76B863}"/>
              </a:ext>
            </a:extLst>
          </p:cNvPr>
          <p:cNvCxnSpPr/>
          <p:nvPr/>
        </p:nvCxnSpPr>
        <p:spPr>
          <a:xfrm>
            <a:off x="5499279" y="1320574"/>
            <a:ext cx="209993" cy="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2F9A4F-0B3A-27E8-300B-8311B99988DD}"/>
              </a:ext>
            </a:extLst>
          </p:cNvPr>
          <p:cNvCxnSpPr>
            <a:cxnSpLocks/>
          </p:cNvCxnSpPr>
          <p:nvPr/>
        </p:nvCxnSpPr>
        <p:spPr>
          <a:xfrm>
            <a:off x="7825916" y="1361601"/>
            <a:ext cx="251929" cy="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25CC98-655E-2921-A941-75EBC7117BAA}"/>
              </a:ext>
            </a:extLst>
          </p:cNvPr>
          <p:cNvCxnSpPr>
            <a:cxnSpLocks/>
          </p:cNvCxnSpPr>
          <p:nvPr/>
        </p:nvCxnSpPr>
        <p:spPr>
          <a:xfrm flipH="1">
            <a:off x="1631151" y="3241242"/>
            <a:ext cx="1304890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411F3B1-F18D-82BE-0416-336814DFA0B7}"/>
              </a:ext>
            </a:extLst>
          </p:cNvPr>
          <p:cNvCxnSpPr>
            <a:cxnSpLocks/>
          </p:cNvCxnSpPr>
          <p:nvPr/>
        </p:nvCxnSpPr>
        <p:spPr>
          <a:xfrm>
            <a:off x="1161780" y="2617822"/>
            <a:ext cx="1266659" cy="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B407F00-0133-7511-001B-84C820A1146B}"/>
              </a:ext>
            </a:extLst>
          </p:cNvPr>
          <p:cNvCxnSpPr>
            <a:cxnSpLocks/>
          </p:cNvCxnSpPr>
          <p:nvPr/>
        </p:nvCxnSpPr>
        <p:spPr>
          <a:xfrm flipH="1">
            <a:off x="1631151" y="3232136"/>
            <a:ext cx="9105" cy="394799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08A7E2-EC28-B64A-5C72-CFD932FDAAE4}"/>
              </a:ext>
            </a:extLst>
          </p:cNvPr>
          <p:cNvCxnSpPr>
            <a:cxnSpLocks/>
          </p:cNvCxnSpPr>
          <p:nvPr/>
        </p:nvCxnSpPr>
        <p:spPr>
          <a:xfrm flipH="1">
            <a:off x="3267110" y="1070324"/>
            <a:ext cx="495233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C05D48-4C4B-D811-952C-144E8E7F20E6}"/>
              </a:ext>
            </a:extLst>
          </p:cNvPr>
          <p:cNvCxnSpPr>
            <a:cxnSpLocks/>
          </p:cNvCxnSpPr>
          <p:nvPr/>
        </p:nvCxnSpPr>
        <p:spPr>
          <a:xfrm flipH="1">
            <a:off x="3742751" y="1083129"/>
            <a:ext cx="9105" cy="394799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6E75EF7-5403-C3B6-4F63-D962CE5611C8}"/>
              </a:ext>
            </a:extLst>
          </p:cNvPr>
          <p:cNvSpPr txBox="1"/>
          <p:nvPr/>
        </p:nvSpPr>
        <p:spPr>
          <a:xfrm>
            <a:off x="8167998" y="424171"/>
            <a:ext cx="1117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Neonate</a:t>
            </a:r>
            <a:endParaRPr lang="en-GH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489E6C-950E-E0AC-1376-E8ADAE52C3A1}"/>
              </a:ext>
            </a:extLst>
          </p:cNvPr>
          <p:cNvSpPr txBox="1"/>
          <p:nvPr/>
        </p:nvSpPr>
        <p:spPr>
          <a:xfrm>
            <a:off x="7673687" y="2685869"/>
            <a:ext cx="1117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Motors</a:t>
            </a:r>
            <a:endParaRPr lang="en-GH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9C655B3-577B-FAA0-4E5C-D35CD9052E4A}"/>
              </a:ext>
            </a:extLst>
          </p:cNvPr>
          <p:cNvSpPr txBox="1"/>
          <p:nvPr/>
        </p:nvSpPr>
        <p:spPr>
          <a:xfrm>
            <a:off x="4980616" y="3494875"/>
            <a:ext cx="1379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Pusher block</a:t>
            </a:r>
            <a:endParaRPr lang="en-GH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8FD0609-C8E8-4065-970F-4665DF4E0C2A}"/>
              </a:ext>
            </a:extLst>
          </p:cNvPr>
          <p:cNvSpPr txBox="1"/>
          <p:nvPr/>
        </p:nvSpPr>
        <p:spPr>
          <a:xfrm>
            <a:off x="3267110" y="783463"/>
            <a:ext cx="1117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Power</a:t>
            </a:r>
            <a:endParaRPr lang="en-GH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69F2FA5-A6F6-13FB-C9D4-A39348DFA6F6}"/>
              </a:ext>
            </a:extLst>
          </p:cNvPr>
          <p:cNvSpPr txBox="1"/>
          <p:nvPr/>
        </p:nvSpPr>
        <p:spPr>
          <a:xfrm>
            <a:off x="508883" y="4670734"/>
            <a:ext cx="1117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LCD</a:t>
            </a:r>
            <a:endParaRPr lang="en-GH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BF3F1F5-B451-91EB-C897-344D77C9FCEF}"/>
              </a:ext>
            </a:extLst>
          </p:cNvPr>
          <p:cNvSpPr txBox="1"/>
          <p:nvPr/>
        </p:nvSpPr>
        <p:spPr>
          <a:xfrm>
            <a:off x="483122" y="1141927"/>
            <a:ext cx="1117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Keypad</a:t>
            </a:r>
            <a:endParaRPr lang="en-GH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97A24B2-471A-7787-AC74-0C20711E0C45}"/>
              </a:ext>
            </a:extLst>
          </p:cNvPr>
          <p:cNvSpPr txBox="1"/>
          <p:nvPr/>
        </p:nvSpPr>
        <p:spPr>
          <a:xfrm>
            <a:off x="1732374" y="1966173"/>
            <a:ext cx="1393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Arduino Mega</a:t>
            </a:r>
            <a:endParaRPr lang="en-GH" b="1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396D7A6-A9A3-5A73-A828-4AF02F003F48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Slide Number Placeholder 3">
            <a:extLst>
              <a:ext uri="{FF2B5EF4-FFF2-40B4-BE49-F238E27FC236}">
                <a16:creationId xmlns:a16="http://schemas.microsoft.com/office/drawing/2014/main" id="{BDBF9DFD-FB3E-513B-030D-1A4AD94F68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7" y="462782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19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9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26" y="1053050"/>
            <a:ext cx="3398550" cy="36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4003763" y="4200880"/>
            <a:ext cx="38499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elit. Duis sit amet odio vel purus bibendum luctus.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8" name="Google Shape;78;p14"/>
          <p:cNvGrpSpPr/>
          <p:nvPr/>
        </p:nvGrpSpPr>
        <p:grpSpPr>
          <a:xfrm rot="2700000">
            <a:off x="5203374" y="-225113"/>
            <a:ext cx="2546976" cy="2546976"/>
            <a:chOff x="1293736" y="1258050"/>
            <a:chExt cx="2547000" cy="2547000"/>
          </a:xfrm>
        </p:grpSpPr>
        <p:sp>
          <p:nvSpPr>
            <p:cNvPr id="79" name="Google Shape;79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81;p14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Cambria Math"/>
                  <a:ea typeface="Cambria Math"/>
                  <a:cs typeface="Cambria Math"/>
                  <a:sym typeface="Cambria Math"/>
                </a:rPr>
                <a:t>INTRODUCTION</a:t>
              </a:r>
              <a:endParaRPr b="1" dirty="0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82" name="Google Shape;82;p14"/>
          <p:cNvGrpSpPr/>
          <p:nvPr/>
        </p:nvGrpSpPr>
        <p:grpSpPr>
          <a:xfrm rot="2700000">
            <a:off x="5203374" y="613087"/>
            <a:ext cx="2546976" cy="2546976"/>
            <a:chOff x="1293736" y="1258050"/>
            <a:chExt cx="2547000" cy="2547000"/>
          </a:xfrm>
        </p:grpSpPr>
        <p:sp>
          <p:nvSpPr>
            <p:cNvPr id="83" name="Google Shape;83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" name="Google Shape;85;p14"/>
          <p:cNvGrpSpPr/>
          <p:nvPr/>
        </p:nvGrpSpPr>
        <p:grpSpPr>
          <a:xfrm rot="2700000">
            <a:off x="5203374" y="1451287"/>
            <a:ext cx="2546976" cy="2546976"/>
            <a:chOff x="1293736" y="1258050"/>
            <a:chExt cx="2547000" cy="2547000"/>
          </a:xfrm>
        </p:grpSpPr>
        <p:sp>
          <p:nvSpPr>
            <p:cNvPr id="86" name="Google Shape;86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" name="Google Shape;88;p14"/>
          <p:cNvGrpSpPr/>
          <p:nvPr/>
        </p:nvGrpSpPr>
        <p:grpSpPr>
          <a:xfrm rot="2700000">
            <a:off x="5237658" y="2130516"/>
            <a:ext cx="2726338" cy="2718242"/>
            <a:chOff x="1293736" y="1258050"/>
            <a:chExt cx="2547000" cy="2547000"/>
          </a:xfrm>
        </p:grpSpPr>
        <p:sp>
          <p:nvSpPr>
            <p:cNvPr id="89" name="Google Shape;89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" name="Google Shape;91;p14"/>
          <p:cNvGrpSpPr/>
          <p:nvPr/>
        </p:nvGrpSpPr>
        <p:grpSpPr>
          <a:xfrm rot="2700000">
            <a:off x="5145345" y="2846350"/>
            <a:ext cx="2879356" cy="2814333"/>
            <a:chOff x="1293736" y="1258050"/>
            <a:chExt cx="2547000" cy="2547000"/>
          </a:xfrm>
        </p:grpSpPr>
        <p:sp>
          <p:nvSpPr>
            <p:cNvPr id="92" name="Google Shape;92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94" name="Google Shape;94;p14"/>
          <p:cNvCxnSpPr>
            <a:endCxn id="80" idx="2"/>
          </p:cNvCxnSpPr>
          <p:nvPr/>
        </p:nvCxnSpPr>
        <p:spPr>
          <a:xfrm rot="10800000" flipH="1">
            <a:off x="2563434" y="1053043"/>
            <a:ext cx="2503200" cy="8442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4"/>
          <p:cNvCxnSpPr>
            <a:endCxn id="84" idx="2"/>
          </p:cNvCxnSpPr>
          <p:nvPr/>
        </p:nvCxnSpPr>
        <p:spPr>
          <a:xfrm rot="10800000" flipH="1">
            <a:off x="3032334" y="1891243"/>
            <a:ext cx="2034300" cy="4611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4"/>
          <p:cNvCxnSpPr/>
          <p:nvPr/>
        </p:nvCxnSpPr>
        <p:spPr>
          <a:xfrm rot="10800000" flipH="1">
            <a:off x="3156534" y="2729443"/>
            <a:ext cx="1910100" cy="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4"/>
          <p:cNvCxnSpPr>
            <a:endCxn id="90" idx="2"/>
          </p:cNvCxnSpPr>
          <p:nvPr/>
        </p:nvCxnSpPr>
        <p:spPr>
          <a:xfrm>
            <a:off x="3115134" y="3221143"/>
            <a:ext cx="1978685" cy="2715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4"/>
          <p:cNvSpPr txBox="1"/>
          <p:nvPr/>
        </p:nvSpPr>
        <p:spPr>
          <a:xfrm>
            <a:off x="5447748" y="1694825"/>
            <a:ext cx="2830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mbria Math"/>
                <a:ea typeface="Cambria Math"/>
                <a:cs typeface="Cambria Math"/>
                <a:sym typeface="Cambria Math"/>
              </a:rPr>
              <a:t>LITERATURE REVIEW</a:t>
            </a:r>
            <a:endParaRPr b="1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578783" y="2548143"/>
            <a:ext cx="2332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mbria Math"/>
                <a:ea typeface="Cambria Math"/>
                <a:cs typeface="Cambria Math"/>
                <a:sym typeface="Cambria Math"/>
              </a:rPr>
              <a:t>METHODOLOGY</a:t>
            </a:r>
            <a:endParaRPr b="1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311700" y="315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5502574" y="3272050"/>
            <a:ext cx="263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mbria Math"/>
                <a:ea typeface="Cambria Math"/>
                <a:cs typeface="Cambria Math"/>
                <a:sym typeface="Cambria Math"/>
              </a:rPr>
              <a:t>RESULTS &amp; DISCUSSION</a:t>
            </a:r>
            <a:endParaRPr b="1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4145042" y="4043390"/>
            <a:ext cx="4785281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mbria Math"/>
                <a:ea typeface="Cambria Math"/>
                <a:cs typeface="Cambria Math"/>
                <a:sym typeface="Cambria Math"/>
              </a:rPr>
              <a:t>CONCLUSION  &amp;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mbria Math"/>
                <a:ea typeface="Cambria Math"/>
                <a:cs typeface="Cambria Math"/>
                <a:sym typeface="Cambria Math"/>
              </a:rPr>
              <a:t>RECOMMENDATION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F5EED92-1CDA-E3FF-26EC-F01907AF1075}"/>
              </a:ext>
            </a:extLst>
          </p:cNvPr>
          <p:cNvSpPr/>
          <p:nvPr/>
        </p:nvSpPr>
        <p:spPr>
          <a:xfrm>
            <a:off x="8798325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B091E1-FAE8-9D45-B6BA-AA69B7CA1E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7" y="465262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97" name="Google Shape;97;p14"/>
          <p:cNvCxnSpPr>
            <a:cxnSpLocks/>
            <a:endCxn id="93" idx="2"/>
          </p:cNvCxnSpPr>
          <p:nvPr/>
        </p:nvCxnSpPr>
        <p:spPr>
          <a:xfrm>
            <a:off x="2575180" y="3930806"/>
            <a:ext cx="2435890" cy="31217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/>
          <p:nvPr/>
        </p:nvSpPr>
        <p:spPr>
          <a:xfrm>
            <a:off x="3959125" y="4367975"/>
            <a:ext cx="3023700" cy="46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l="26316" t="31125" r="26429" b="13451"/>
          <a:stretch/>
        </p:blipFill>
        <p:spPr>
          <a:xfrm>
            <a:off x="1085548" y="1000025"/>
            <a:ext cx="7263975" cy="40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2355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DETAILED ELECTRICAL CONNECTION</a:t>
            </a:r>
            <a:endParaRPr dirty="0"/>
          </a:p>
        </p:txBody>
      </p:sp>
      <p:cxnSp>
        <p:nvCxnSpPr>
          <p:cNvPr id="308" name="Google Shape;308;p27"/>
          <p:cNvCxnSpPr/>
          <p:nvPr/>
        </p:nvCxnSpPr>
        <p:spPr>
          <a:xfrm>
            <a:off x="5418775" y="3626575"/>
            <a:ext cx="1262700" cy="72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27"/>
          <p:cNvCxnSpPr/>
          <p:nvPr/>
        </p:nvCxnSpPr>
        <p:spPr>
          <a:xfrm>
            <a:off x="5418775" y="3568650"/>
            <a:ext cx="1691400" cy="799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7"/>
          <p:cNvSpPr txBox="1"/>
          <p:nvPr/>
        </p:nvSpPr>
        <p:spPr>
          <a:xfrm>
            <a:off x="568350" y="1226775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Voltage booster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568350" y="3568650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Voltage booster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6605650" y="2137338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Keypad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6681475" y="1293488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LCD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6344750" y="3406963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Motor Driver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403725" y="2137325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Motor Driver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6605650" y="1739888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Arduino Mega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17" name="Google Shape;317;p27"/>
          <p:cNvCxnSpPr/>
          <p:nvPr/>
        </p:nvCxnSpPr>
        <p:spPr>
          <a:xfrm rot="10800000" flipH="1">
            <a:off x="5240050" y="1963088"/>
            <a:ext cx="1441800" cy="3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47CED7F-55BC-7C03-F100-1F9203B6B8BD}"/>
              </a:ext>
            </a:extLst>
          </p:cNvPr>
          <p:cNvSpPr/>
          <p:nvPr/>
        </p:nvSpPr>
        <p:spPr>
          <a:xfrm>
            <a:off x="8746809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6BCE1E5-5974-4B10-FAE7-BED89552EB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4F709FF-7963-C5D1-DA9C-F90A84D8F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49" y="779342"/>
            <a:ext cx="6552701" cy="4266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A2A93-860D-CA89-A651-93271E764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20" name="Google Shape;307;p27">
            <a:extLst>
              <a:ext uri="{FF2B5EF4-FFF2-40B4-BE49-F238E27FC236}">
                <a16:creationId xmlns:a16="http://schemas.microsoft.com/office/drawing/2014/main" id="{F97226E0-2605-1B49-2573-8BC74F5CBEF7}"/>
              </a:ext>
            </a:extLst>
          </p:cNvPr>
          <p:cNvSpPr txBox="1">
            <a:spLocks/>
          </p:cNvSpPr>
          <p:nvPr/>
        </p:nvSpPr>
        <p:spPr>
          <a:xfrm>
            <a:off x="311699" y="97283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/>
              <a:t>DETAILED ELECTRICAL CONNECTION</a:t>
            </a:r>
          </a:p>
        </p:txBody>
      </p:sp>
    </p:spTree>
    <p:extLst>
      <p:ext uri="{BB962C8B-B14F-4D97-AF65-F5344CB8AC3E}">
        <p14:creationId xmlns:p14="http://schemas.microsoft.com/office/powerpoint/2010/main" val="906717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D52F70-7004-2436-C97C-0569543F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002" y="1822527"/>
            <a:ext cx="3248650" cy="2266255"/>
          </a:xfrm>
          <a:prstGeom prst="rect">
            <a:avLst/>
          </a:prstGeom>
        </p:spPr>
      </p:pic>
      <p:sp>
        <p:nvSpPr>
          <p:cNvPr id="255" name="Google Shape;255;p25"/>
          <p:cNvSpPr/>
          <p:nvPr/>
        </p:nvSpPr>
        <p:spPr>
          <a:xfrm>
            <a:off x="629325" y="2703150"/>
            <a:ext cx="1529100" cy="382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1754975" y="4206750"/>
            <a:ext cx="1529100" cy="382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5447525" y="4602475"/>
            <a:ext cx="1529100" cy="382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"/>
          <p:cNvSpPr/>
          <p:nvPr/>
        </p:nvSpPr>
        <p:spPr>
          <a:xfrm>
            <a:off x="6694075" y="3868775"/>
            <a:ext cx="1529100" cy="382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5398675" y="1506575"/>
            <a:ext cx="1529100" cy="382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3431825" y="1094900"/>
            <a:ext cx="2168100" cy="1739400"/>
          </a:xfrm>
          <a:prstGeom prst="rect">
            <a:avLst/>
          </a:prstGeom>
          <a:solidFill>
            <a:srgbClr val="E0E1E3"/>
          </a:solidFill>
          <a:ln w="9525" cap="flat" cmpd="sng">
            <a:solidFill>
              <a:srgbClr val="E0E1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3425100" y="3030150"/>
            <a:ext cx="2293800" cy="1973400"/>
          </a:xfrm>
          <a:prstGeom prst="rect">
            <a:avLst/>
          </a:prstGeom>
          <a:solidFill>
            <a:srgbClr val="E0E1E3"/>
          </a:solidFill>
          <a:ln w="9525" cap="flat" cmpd="sng">
            <a:solidFill>
              <a:srgbClr val="E0E1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298425" y="3281750"/>
            <a:ext cx="2038500" cy="1588200"/>
          </a:xfrm>
          <a:prstGeom prst="rect">
            <a:avLst/>
          </a:prstGeom>
          <a:solidFill>
            <a:srgbClr val="E0E1E3"/>
          </a:solidFill>
          <a:ln w="9525" cap="flat" cmpd="sng">
            <a:solidFill>
              <a:srgbClr val="E0E1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ANET 4.0 - MECHANICAL PART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625" y="2940350"/>
            <a:ext cx="20383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699" y="1120949"/>
            <a:ext cx="2252650" cy="168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25" y="3049025"/>
            <a:ext cx="1759050" cy="1783257"/>
          </a:xfrm>
          <a:prstGeom prst="rect">
            <a:avLst/>
          </a:prstGeom>
          <a:noFill/>
          <a:ln w="9525" cap="flat" cmpd="sng">
            <a:solidFill>
              <a:srgbClr val="E0E1E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7" name="Google Shape;26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750" y="1212066"/>
            <a:ext cx="2252650" cy="158828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/>
        </p:nvSpPr>
        <p:spPr>
          <a:xfrm>
            <a:off x="6666800" y="3814950"/>
            <a:ext cx="26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Pusher block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40600" y="2724150"/>
            <a:ext cx="26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3d controller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5749800" y="4562300"/>
            <a:ext cx="26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Coupler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540025" y="1462050"/>
            <a:ext cx="26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Lead Rod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2336925" y="4151550"/>
            <a:ext cx="26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Motor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4" name="Google Shape;27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5EF425-0DE8-B61F-2C9A-91AAFFC35DEB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7DCEBA6-79DA-A679-FD59-3A47479D5612}"/>
              </a:ext>
            </a:extLst>
          </p:cNvPr>
          <p:cNvSpPr txBox="1">
            <a:spLocks/>
          </p:cNvSpPr>
          <p:nvPr/>
        </p:nvSpPr>
        <p:spPr>
          <a:xfrm>
            <a:off x="8498216" y="46503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/>
              <a:t>22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endParaRPr dirty="0"/>
          </a:p>
        </p:txBody>
      </p:sp>
      <p:pic>
        <p:nvPicPr>
          <p:cNvPr id="3" name="IMG_3937">
            <a:hlinkClick r:id="" action="ppaction://media"/>
            <a:extLst>
              <a:ext uri="{FF2B5EF4-FFF2-40B4-BE49-F238E27FC236}">
                <a16:creationId xmlns:a16="http://schemas.microsoft.com/office/drawing/2014/main" id="{008E68C8-6947-DEF0-9C02-CBD45943A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281" y="1352167"/>
            <a:ext cx="4959262" cy="27135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DA95DF8-939E-CB05-23A3-40CFC8368CF7}"/>
              </a:ext>
            </a:extLst>
          </p:cNvPr>
          <p:cNvSpPr/>
          <p:nvPr/>
        </p:nvSpPr>
        <p:spPr>
          <a:xfrm>
            <a:off x="8746809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ACE574-9504-9D54-F6B0-F3AF6E8E98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23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CCBA8-9AAE-3A23-36FD-7A50FF42F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309" y="1352167"/>
            <a:ext cx="3987691" cy="2713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PRODUCT</a:t>
            </a:r>
            <a:endParaRPr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A95DF8-939E-CB05-23A3-40CFC8368CF7}"/>
              </a:ext>
            </a:extLst>
          </p:cNvPr>
          <p:cNvSpPr/>
          <p:nvPr/>
        </p:nvSpPr>
        <p:spPr>
          <a:xfrm>
            <a:off x="8746809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ACE574-9504-9D54-F6B0-F3AF6E8E98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24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401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A95DF8-939E-CB05-23A3-40CFC8368CF7}"/>
              </a:ext>
            </a:extLst>
          </p:cNvPr>
          <p:cNvSpPr/>
          <p:nvPr/>
        </p:nvSpPr>
        <p:spPr>
          <a:xfrm>
            <a:off x="8746809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ACE574-9504-9D54-F6B0-F3AF6E8E98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143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AND RECOMMENDATIONS</a:t>
            </a:r>
            <a:endParaRPr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A95DF8-939E-CB05-23A3-40CFC8368CF7}"/>
              </a:ext>
            </a:extLst>
          </p:cNvPr>
          <p:cNvSpPr/>
          <p:nvPr/>
        </p:nvSpPr>
        <p:spPr>
          <a:xfrm>
            <a:off x="8746809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ACE574-9504-9D54-F6B0-F3AF6E8E98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26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289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131396" y="60258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31" name="Google Shape;331;p29"/>
          <p:cNvSpPr txBox="1">
            <a:spLocks noGrp="1"/>
          </p:cNvSpPr>
          <p:nvPr>
            <p:ph type="body" idx="1"/>
          </p:nvPr>
        </p:nvSpPr>
        <p:spPr>
          <a:xfrm>
            <a:off x="131396" y="727423"/>
            <a:ext cx="8889762" cy="34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[1]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Agbedor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A.,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Abisba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A., &amp; Frimpong, N. (2022). Automated Neonatal Exchange Transfusion System 3.0. Kwame Nkrumah University of Science and Technology(1), 10 - 40. 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[2]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Altunhan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H., Annagür, A.,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Tarakçi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N., Konak, M.,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Ertuğrul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S., &amp;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Örs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R. (2016). Fully automated simultaneous umbilical arteriovenous exchange transfusion in term and late preterm infants with neonatal hyperbilirubinemia. The Journal of Maternal-Fetal &amp; Neonatal Medicine, 29(8), 1274-1278. 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[3] ANDREW, A., ABISBA, A. B., &amp; FRIMPONG, N. K. ( 2022). Automated Neonatal Exchange Transfusion System 3.0 Kwame Nkrumah University of Science and Technology]. 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[4] Ar-Rayyan. (2020). How to Care for Your Baby with Jaundice. 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[5] Badiee, Z. (2007). Exchange transfusion in neonatal hyperbilirubinemia: experience in Isfahan, Iran. Singapore medical journal, 48(5), 421. </a:t>
            </a:r>
            <a:endParaRPr lang="en-GH" sz="17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345F65-1B57-3D92-DC3B-87AA7719A897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7F0A81-E706-0F36-5D04-D46FEDA908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6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27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009650"/>
            <a:ext cx="76009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CD4EF23-F69A-441B-4406-ACCA87222CBD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5DB1CD2-4D2B-5FE0-66FF-3F1C79E3900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6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28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/>
          <p:nvPr/>
        </p:nvSpPr>
        <p:spPr>
          <a:xfrm>
            <a:off x="2125" y="2062625"/>
            <a:ext cx="2753400" cy="1992600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/>
          </p:nvPr>
        </p:nvSpPr>
        <p:spPr>
          <a:xfrm>
            <a:off x="586475" y="2927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APPENDICES</a:t>
            </a:r>
            <a:endParaRPr/>
          </a:p>
        </p:txBody>
      </p:sp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900" y="0"/>
            <a:ext cx="5405106" cy="50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1"/>
          <p:cNvSpPr txBox="1">
            <a:spLocks noGrp="1"/>
          </p:cNvSpPr>
          <p:nvPr>
            <p:ph type="title"/>
          </p:nvPr>
        </p:nvSpPr>
        <p:spPr>
          <a:xfrm>
            <a:off x="235500" y="2296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Bilirubin </a:t>
            </a:r>
            <a:endParaRPr sz="354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Breakdown</a:t>
            </a:r>
            <a:endParaRPr sz="354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FEF83E6-7F9F-E150-E812-A4137CDF0F5C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B1019BE-1B99-2B69-DE88-9D7FBBED6A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6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29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Google Shape;117;p16">
            <a:extLst>
              <a:ext uri="{FF2B5EF4-FFF2-40B4-BE49-F238E27FC236}">
                <a16:creationId xmlns:a16="http://schemas.microsoft.com/office/drawing/2014/main" id="{D61F2E87-7592-A9B6-985D-E3B7F4F3F6AF}"/>
              </a:ext>
            </a:extLst>
          </p:cNvPr>
          <p:cNvSpPr txBox="1">
            <a:spLocks/>
          </p:cNvSpPr>
          <p:nvPr/>
        </p:nvSpPr>
        <p:spPr>
          <a:xfrm>
            <a:off x="110298" y="185301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/>
              <a:t>HYPERBILIRUBINEMIA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8B8AD4-6E5B-33DB-798B-543BDDFD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8" y="732230"/>
            <a:ext cx="4183158" cy="40785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1A3256-03BE-0801-83BF-C2816C8D4A5B}"/>
              </a:ext>
            </a:extLst>
          </p:cNvPr>
          <p:cNvSpPr/>
          <p:nvPr/>
        </p:nvSpPr>
        <p:spPr>
          <a:xfrm>
            <a:off x="3361386" y="4024121"/>
            <a:ext cx="1210614" cy="617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3650B-F514-7688-B88A-30CF348DF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158" y="1095375"/>
            <a:ext cx="4152900" cy="29527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EF35E0-6C73-F4B6-A514-CEFD63338DD6}"/>
              </a:ext>
            </a:extLst>
          </p:cNvPr>
          <p:cNvSpPr/>
          <p:nvPr/>
        </p:nvSpPr>
        <p:spPr>
          <a:xfrm>
            <a:off x="-1" y="4714157"/>
            <a:ext cx="1360449" cy="251329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553AFC-A670-D6CB-D051-FD2B94BC196F}"/>
              </a:ext>
            </a:extLst>
          </p:cNvPr>
          <p:cNvSpPr txBox="1">
            <a:spLocks/>
          </p:cNvSpPr>
          <p:nvPr/>
        </p:nvSpPr>
        <p:spPr>
          <a:xfrm>
            <a:off x="89208" y="4729021"/>
            <a:ext cx="2062065" cy="2215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51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247050" y="132209"/>
            <a:ext cx="7657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of Hyperbilirubinemia</a:t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3197800" y="375250"/>
            <a:ext cx="77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949750" y="860900"/>
            <a:ext cx="3028625" cy="17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7079900" y="2633925"/>
            <a:ext cx="1420200" cy="289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6783625" y="3216475"/>
            <a:ext cx="2154102" cy="8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4" y="775450"/>
            <a:ext cx="6595767" cy="40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A922-6269-EC41-7434-C72597682D8F}"/>
              </a:ext>
            </a:extLst>
          </p:cNvPr>
          <p:cNvSpPr txBox="1"/>
          <p:nvPr/>
        </p:nvSpPr>
        <p:spPr>
          <a:xfrm>
            <a:off x="6353105" y="4159541"/>
            <a:ext cx="545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[5]</a:t>
            </a:r>
            <a:endParaRPr lang="en-GH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8928266-47DA-FA73-7FFD-4BC809E4B0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BCA45-02F1-BB80-4AC7-CF96495FAA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9920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30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EB65C3-203F-2093-5A15-EA344945F819}"/>
              </a:ext>
            </a:extLst>
          </p:cNvPr>
          <p:cNvSpPr/>
          <p:nvPr/>
        </p:nvSpPr>
        <p:spPr>
          <a:xfrm>
            <a:off x="1191295" y="4509328"/>
            <a:ext cx="1912513" cy="415498"/>
          </a:xfrm>
          <a:prstGeom prst="roundRect">
            <a:avLst/>
          </a:prstGeom>
          <a:solidFill>
            <a:schemeClr val="bg1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8977E-E930-16A1-87AC-9985D257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SOLUTIONS</a:t>
            </a:r>
            <a:endParaRPr lang="en-G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C555C-EC9A-D8FD-8E19-69D61F0B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1" y="1459131"/>
            <a:ext cx="4338486" cy="2897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9EF16E-D2BD-2807-3602-B4073BBEED50}"/>
              </a:ext>
            </a:extLst>
          </p:cNvPr>
          <p:cNvSpPr txBox="1"/>
          <p:nvPr/>
        </p:nvSpPr>
        <p:spPr>
          <a:xfrm>
            <a:off x="1228471" y="4510393"/>
            <a:ext cx="222160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100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Phototherapy</a:t>
            </a:r>
            <a:endParaRPr lang="en-GH" sz="2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8DC0DE-744D-7B83-0996-812789B121A9}"/>
              </a:ext>
            </a:extLst>
          </p:cNvPr>
          <p:cNvSpPr/>
          <p:nvPr/>
        </p:nvSpPr>
        <p:spPr>
          <a:xfrm>
            <a:off x="5474901" y="4490358"/>
            <a:ext cx="2503562" cy="415498"/>
          </a:xfrm>
          <a:prstGeom prst="roundRect">
            <a:avLst/>
          </a:prstGeom>
          <a:solidFill>
            <a:schemeClr val="bg1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2AEFE4-66FD-7B9F-35F6-CFF8F658AE56}"/>
              </a:ext>
            </a:extLst>
          </p:cNvPr>
          <p:cNvSpPr txBox="1"/>
          <p:nvPr/>
        </p:nvSpPr>
        <p:spPr>
          <a:xfrm>
            <a:off x="5536077" y="4459178"/>
            <a:ext cx="24423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100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Fiber Optic Blanket</a:t>
            </a:r>
            <a:endParaRPr lang="en-GH" sz="21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4778F9-EA4C-F1FD-825F-D8156147F203}"/>
              </a:ext>
            </a:extLst>
          </p:cNvPr>
          <p:cNvSpPr/>
          <p:nvPr/>
        </p:nvSpPr>
        <p:spPr>
          <a:xfrm>
            <a:off x="8787225" y="4738200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2B95A2E-3F99-5F9F-D2FB-0E0933BA22C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5337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94910C-B529-C24A-E742-830C99D5D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7" r="6702"/>
          <a:stretch/>
        </p:blipFill>
        <p:spPr>
          <a:xfrm>
            <a:off x="4562851" y="1477048"/>
            <a:ext cx="4502436" cy="2897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E9E268-B43A-9C61-B5B9-45F9CDA42114}"/>
              </a:ext>
            </a:extLst>
          </p:cNvPr>
          <p:cNvSpPr/>
          <p:nvPr/>
        </p:nvSpPr>
        <p:spPr>
          <a:xfrm rot="195389">
            <a:off x="5666704" y="2743200"/>
            <a:ext cx="167426" cy="87576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14932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13" grpId="0" animBg="1"/>
      <p:bldP spid="14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C80BC3-1DCB-E793-BE69-847BD6D7CD3E}"/>
              </a:ext>
            </a:extLst>
          </p:cNvPr>
          <p:cNvSpPr/>
          <p:nvPr/>
        </p:nvSpPr>
        <p:spPr>
          <a:xfrm>
            <a:off x="-1" y="4714157"/>
            <a:ext cx="1360449" cy="251329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05145"/>
            <a:ext cx="3857975" cy="36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311700" y="127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 TRANSFUSION</a:t>
            </a:r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C02114-1B36-74CA-F434-D9783D7D857B}"/>
              </a:ext>
            </a:extLst>
          </p:cNvPr>
          <p:cNvSpPr/>
          <p:nvPr/>
        </p:nvSpPr>
        <p:spPr>
          <a:xfrm>
            <a:off x="8765633" y="4747610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30187BC-8A4E-EFA6-2C0D-7B93DBC80B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F6176704-9C76-5F09-B90A-498D0F4C14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0686" y="1574433"/>
            <a:ext cx="4673243" cy="26266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A6EDCC-F23D-B48B-F8B8-841B8F197529}"/>
              </a:ext>
            </a:extLst>
          </p:cNvPr>
          <p:cNvSpPr txBox="1">
            <a:spLocks/>
          </p:cNvSpPr>
          <p:nvPr/>
        </p:nvSpPr>
        <p:spPr>
          <a:xfrm>
            <a:off x="89208" y="4729021"/>
            <a:ext cx="2062065" cy="2215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89207" y="1381577"/>
            <a:ext cx="4706400" cy="339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This makes the procedure although a life-saving one seems unappealing.</a:t>
            </a: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156078" y="866622"/>
            <a:ext cx="4011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ET is a very tedious and time-consuming process.</a:t>
            </a:r>
            <a:endParaRPr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0D4D4F-583B-0CBD-4D45-A68D7E624F22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660EA-E089-ACEC-DA76-56F1FAE133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Google Shape;157;p20">
            <a:extLst>
              <a:ext uri="{FF2B5EF4-FFF2-40B4-BE49-F238E27FC236}">
                <a16:creationId xmlns:a16="http://schemas.microsoft.com/office/drawing/2014/main" id="{CAD19EC0-6C6A-F8EE-D1C2-CB62384679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707" y="1327128"/>
            <a:ext cx="4712815" cy="32781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0A0F61-2E8E-7A96-8D07-A2C2DAA00926}"/>
              </a:ext>
            </a:extLst>
          </p:cNvPr>
          <p:cNvSpPr/>
          <p:nvPr/>
        </p:nvSpPr>
        <p:spPr>
          <a:xfrm>
            <a:off x="-1" y="4736459"/>
            <a:ext cx="1360449" cy="251329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636AE6-A4E9-980C-5E4F-5A14301C11B8}"/>
              </a:ext>
            </a:extLst>
          </p:cNvPr>
          <p:cNvSpPr txBox="1">
            <a:spLocks/>
          </p:cNvSpPr>
          <p:nvPr/>
        </p:nvSpPr>
        <p:spPr>
          <a:xfrm>
            <a:off x="89208" y="4751323"/>
            <a:ext cx="2062065" cy="2215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CCBF-01F2-0EE5-608D-EB9C19EF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</a:t>
            </a:r>
            <a:endParaRPr lang="en-G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A5FD27-C9F8-1325-ACA5-53EB3D24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90" y="1225833"/>
            <a:ext cx="1890270" cy="2835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BC3D8A-F90E-3662-C0B6-749943C41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0" y="1225833"/>
            <a:ext cx="2702270" cy="2702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842C34-D501-2C80-D7E4-BCD70BC12F3F}"/>
              </a:ext>
            </a:extLst>
          </p:cNvPr>
          <p:cNvSpPr txBox="1"/>
          <p:nvPr/>
        </p:nvSpPr>
        <p:spPr>
          <a:xfrm>
            <a:off x="919158" y="4134646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Aristotle</a:t>
            </a:r>
            <a:endParaRPr lang="en-GH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5971DC-E60B-0C90-0A9C-BBA12E6B948E}"/>
              </a:ext>
            </a:extLst>
          </p:cNvPr>
          <p:cNvSpPr txBox="1"/>
          <p:nvPr/>
        </p:nvSpPr>
        <p:spPr>
          <a:xfrm>
            <a:off x="3425090" y="4134646"/>
            <a:ext cx="1798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George Washington</a:t>
            </a:r>
          </a:p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First successful ET in</a:t>
            </a:r>
          </a:p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1906 </a:t>
            </a:r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A9F5F-40DA-1993-E29A-E56B3241C08D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62805D0-0490-15B5-412B-5DBD96393B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6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0CEEB-5237-B6D4-1049-F2ECC1525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013" y="1017935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DEB9D-0035-D5CE-77D8-F56E4610EA95}"/>
              </a:ext>
            </a:extLst>
          </p:cNvPr>
          <p:cNvSpPr txBox="1"/>
          <p:nvPr/>
        </p:nvSpPr>
        <p:spPr>
          <a:xfrm>
            <a:off x="6578419" y="4196201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Infusion Pump</a:t>
            </a:r>
            <a:endParaRPr lang="en-GH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28AA6F-E6C5-0F51-058F-9C3EABDC9392}"/>
              </a:ext>
            </a:extLst>
          </p:cNvPr>
          <p:cNvSpPr/>
          <p:nvPr/>
        </p:nvSpPr>
        <p:spPr>
          <a:xfrm>
            <a:off x="-1" y="4698475"/>
            <a:ext cx="2062065" cy="267011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D66DE3-D71F-5E8A-E97E-E1193F87DBD8}"/>
              </a:ext>
            </a:extLst>
          </p:cNvPr>
          <p:cNvSpPr txBox="1">
            <a:spLocks/>
          </p:cNvSpPr>
          <p:nvPr/>
        </p:nvSpPr>
        <p:spPr>
          <a:xfrm>
            <a:off x="89208" y="4729021"/>
            <a:ext cx="2062065" cy="2215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LITERATURE REVIEW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99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Progression</a:t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0" y="2564550"/>
            <a:ext cx="118230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mbria Math"/>
                <a:ea typeface="Cambria Math"/>
                <a:cs typeface="Cambria Math"/>
                <a:sym typeface="Cambria Math"/>
              </a:rPr>
              <a:t>ANET</a:t>
            </a:r>
            <a:endParaRPr sz="2400"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1242925" y="2637150"/>
            <a:ext cx="174000" cy="174000"/>
          </a:xfrm>
          <a:prstGeom prst="ellipse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3421450" y="1243950"/>
            <a:ext cx="174000" cy="174000"/>
          </a:xfrm>
          <a:prstGeom prst="ellipse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3421450" y="3987150"/>
            <a:ext cx="174000" cy="174000"/>
          </a:xfrm>
          <a:prstGeom prst="ellipse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21"/>
          <p:cNvCxnSpPr/>
          <p:nvPr/>
        </p:nvCxnSpPr>
        <p:spPr>
          <a:xfrm rot="10800000" flipH="1">
            <a:off x="1391443" y="2702568"/>
            <a:ext cx="2204100" cy="6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1"/>
          <p:cNvCxnSpPr>
            <a:stCxn id="167" idx="0"/>
            <a:endCxn id="168" idx="2"/>
          </p:cNvCxnSpPr>
          <p:nvPr/>
        </p:nvCxnSpPr>
        <p:spPr>
          <a:xfrm rot="-5400000">
            <a:off x="1722625" y="938250"/>
            <a:ext cx="1306200" cy="20916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1"/>
          <p:cNvSpPr/>
          <p:nvPr/>
        </p:nvSpPr>
        <p:spPr>
          <a:xfrm>
            <a:off x="3015675" y="1171350"/>
            <a:ext cx="118230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mbria Math"/>
                <a:ea typeface="Cambria Math"/>
                <a:cs typeface="Cambria Math"/>
                <a:sym typeface="Cambria Math"/>
              </a:rPr>
              <a:t>1.0</a:t>
            </a:r>
            <a:endParaRPr sz="2400"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3015675" y="2542950"/>
            <a:ext cx="118230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mbria Math"/>
                <a:ea typeface="Cambria Math"/>
                <a:cs typeface="Cambria Math"/>
                <a:sym typeface="Cambria Math"/>
              </a:rPr>
              <a:t>2.0</a:t>
            </a:r>
            <a:endParaRPr sz="2400"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3092876" y="3966193"/>
            <a:ext cx="118230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mbria Math"/>
                <a:ea typeface="Cambria Math"/>
                <a:cs typeface="Cambria Math"/>
                <a:sym typeface="Cambria Math"/>
              </a:rPr>
              <a:t>3.0</a:t>
            </a:r>
            <a:endParaRPr sz="2400"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4279200" y="906725"/>
            <a:ext cx="4399500" cy="1028700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3421450" y="2615550"/>
            <a:ext cx="174000" cy="174000"/>
          </a:xfrm>
          <a:prstGeom prst="ellipse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21"/>
          <p:cNvCxnSpPr>
            <a:stCxn id="167" idx="4"/>
          </p:cNvCxnSpPr>
          <p:nvPr/>
        </p:nvCxnSpPr>
        <p:spPr>
          <a:xfrm rot="-5400000" flipH="1">
            <a:off x="1663375" y="2477700"/>
            <a:ext cx="1269900" cy="19368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1"/>
          <p:cNvCxnSpPr/>
          <p:nvPr/>
        </p:nvCxnSpPr>
        <p:spPr>
          <a:xfrm rot="10800000" flipH="1">
            <a:off x="1315243" y="4074168"/>
            <a:ext cx="2204100" cy="6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1"/>
          <p:cNvSpPr/>
          <p:nvPr/>
        </p:nvSpPr>
        <p:spPr>
          <a:xfrm>
            <a:off x="4355400" y="1004225"/>
            <a:ext cx="4260900" cy="85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0" name="Google Shape;180;p21"/>
          <p:cNvSpPr/>
          <p:nvPr/>
        </p:nvSpPr>
        <p:spPr>
          <a:xfrm>
            <a:off x="4279200" y="2202125"/>
            <a:ext cx="4399500" cy="1028700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4355400" y="2299625"/>
            <a:ext cx="4260900" cy="85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4358060" y="3471123"/>
            <a:ext cx="4409700" cy="96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6362550" y="1090178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Overheating</a:t>
            </a:r>
            <a:endParaRPr sz="1100" dirty="0"/>
          </a:p>
        </p:txBody>
      </p:sp>
      <p:sp>
        <p:nvSpPr>
          <p:cNvPr id="185" name="Google Shape;185;p21"/>
          <p:cNvSpPr txBox="1"/>
          <p:nvPr/>
        </p:nvSpPr>
        <p:spPr>
          <a:xfrm>
            <a:off x="4308300" y="1070258"/>
            <a:ext cx="4108500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COVID - 19</a:t>
            </a:r>
            <a:endParaRPr sz="1100" dirty="0"/>
          </a:p>
        </p:txBody>
      </p:sp>
      <p:sp>
        <p:nvSpPr>
          <p:cNvPr id="186" name="Google Shape;186;p21"/>
          <p:cNvSpPr/>
          <p:nvPr/>
        </p:nvSpPr>
        <p:spPr>
          <a:xfrm>
            <a:off x="4356401" y="3549168"/>
            <a:ext cx="4399500" cy="1028700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4432601" y="3646668"/>
            <a:ext cx="4260900" cy="85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4308300" y="2249075"/>
            <a:ext cx="4108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00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Valve turns</a:t>
            </a:r>
            <a:endParaRPr sz="1100"/>
          </a:p>
        </p:txBody>
      </p:sp>
      <p:sp>
        <p:nvSpPr>
          <p:cNvPr id="189" name="Google Shape;189;p21"/>
          <p:cNvSpPr txBox="1"/>
          <p:nvPr/>
        </p:nvSpPr>
        <p:spPr>
          <a:xfrm>
            <a:off x="6289500" y="2249075"/>
            <a:ext cx="3000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0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Wobbling effect</a:t>
            </a:r>
            <a:endParaRPr sz="1100" dirty="0"/>
          </a:p>
        </p:txBody>
      </p:sp>
      <p:sp>
        <p:nvSpPr>
          <p:cNvPr id="190" name="Google Shape;190;p21"/>
          <p:cNvSpPr txBox="1"/>
          <p:nvPr/>
        </p:nvSpPr>
        <p:spPr>
          <a:xfrm>
            <a:off x="6289500" y="26300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00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Heparin pump</a:t>
            </a:r>
            <a:endParaRPr sz="1100"/>
          </a:p>
        </p:txBody>
      </p:sp>
      <p:sp>
        <p:nvSpPr>
          <p:cNvPr id="191" name="Google Shape;191;p21"/>
          <p:cNvSpPr txBox="1"/>
          <p:nvPr/>
        </p:nvSpPr>
        <p:spPr>
          <a:xfrm>
            <a:off x="4308300" y="26300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0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Monitoring</a:t>
            </a:r>
            <a:endParaRPr sz="1100" dirty="0"/>
          </a:p>
        </p:txBody>
      </p:sp>
      <p:sp>
        <p:nvSpPr>
          <p:cNvPr id="192" name="Google Shape;192;p21"/>
          <p:cNvSpPr txBox="1"/>
          <p:nvPr/>
        </p:nvSpPr>
        <p:spPr>
          <a:xfrm>
            <a:off x="4279012" y="3363652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00162A"/>
                </a:solidFill>
                <a:latin typeface="Cambria Math"/>
                <a:ea typeface="Cambria Math"/>
                <a:cs typeface="Cambria Math"/>
                <a:sym typeface="Cambria Math"/>
              </a:rPr>
              <a:t>Plunging effect</a:t>
            </a:r>
            <a:endParaRPr sz="1100" dirty="0"/>
          </a:p>
        </p:txBody>
      </p:sp>
      <p:sp>
        <p:nvSpPr>
          <p:cNvPr id="193" name="Google Shape;193;p21"/>
          <p:cNvSpPr txBox="1"/>
          <p:nvPr/>
        </p:nvSpPr>
        <p:spPr>
          <a:xfrm>
            <a:off x="6504146" y="3374306"/>
            <a:ext cx="3000000" cy="84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00162A"/>
                </a:solidFill>
                <a:latin typeface="Cambria Math"/>
                <a:ea typeface="Cambria Math"/>
                <a:cs typeface="Cambria Math"/>
                <a:sym typeface="Cambria Math"/>
              </a:rPr>
              <a:t>Valves</a:t>
            </a:r>
            <a:endParaRPr sz="1100" dirty="0"/>
          </a:p>
        </p:txBody>
      </p:sp>
      <p:sp>
        <p:nvSpPr>
          <p:cNvPr id="194" name="Google Shape;194;p21"/>
          <p:cNvSpPr txBox="1"/>
          <p:nvPr/>
        </p:nvSpPr>
        <p:spPr>
          <a:xfrm>
            <a:off x="6511608" y="376108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00162A"/>
                </a:solidFill>
                <a:latin typeface="Cambria Math"/>
                <a:ea typeface="Cambria Math"/>
                <a:cs typeface="Cambria Math"/>
                <a:sym typeface="Cambria Math"/>
              </a:rPr>
              <a:t> Power supply</a:t>
            </a:r>
            <a:endParaRPr sz="1100" dirty="0"/>
          </a:p>
        </p:txBody>
      </p:sp>
      <p:sp>
        <p:nvSpPr>
          <p:cNvPr id="195" name="Google Shape;195;p21"/>
          <p:cNvSpPr txBox="1"/>
          <p:nvPr/>
        </p:nvSpPr>
        <p:spPr>
          <a:xfrm>
            <a:off x="4300431" y="378684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00162A"/>
                </a:solidFill>
                <a:latin typeface="Cambria Math"/>
                <a:ea typeface="Cambria Math"/>
                <a:cs typeface="Cambria Math"/>
                <a:sym typeface="Cambria Math"/>
              </a:rPr>
              <a:t>Overheating</a:t>
            </a:r>
            <a:endParaRPr sz="11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429173-9F07-28B4-A07F-214AA5E94A1D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B3A89DE-25CA-240C-4882-76F3D2CC7CD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5337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4CB610-C122-97E2-D867-32A7C1837D91}"/>
              </a:ext>
            </a:extLst>
          </p:cNvPr>
          <p:cNvSpPr/>
          <p:nvPr/>
        </p:nvSpPr>
        <p:spPr>
          <a:xfrm>
            <a:off x="-1" y="4698475"/>
            <a:ext cx="2062065" cy="267011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AE3E44-177F-7EEF-422F-DB7B42F2BD66}"/>
              </a:ext>
            </a:extLst>
          </p:cNvPr>
          <p:cNvSpPr txBox="1">
            <a:spLocks/>
          </p:cNvSpPr>
          <p:nvPr/>
        </p:nvSpPr>
        <p:spPr>
          <a:xfrm>
            <a:off x="89208" y="4729021"/>
            <a:ext cx="2062065" cy="221599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LITERATURE REVIEW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5" grpId="0" animBg="1"/>
      <p:bldP spid="179" grpId="0" animBg="1"/>
      <p:bldP spid="180" grpId="0" animBg="1"/>
      <p:bldP spid="181" grpId="0" animBg="1"/>
      <p:bldP spid="184" grpId="0"/>
      <p:bldP spid="185" grpId="0"/>
      <p:bldP spid="186" grpId="0" animBg="1"/>
      <p:bldP spid="187" grpId="0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222425" y="3383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ANIMAL TESTING</a:t>
            </a:r>
            <a:endParaRPr dirty="0"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948" y="87975"/>
            <a:ext cx="2198774" cy="12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68950" y="1045700"/>
            <a:ext cx="5280000" cy="12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dirty="0">
                <a:latin typeface="Cambria Math"/>
                <a:ea typeface="Cambria Math"/>
                <a:cs typeface="Cambria Math"/>
                <a:sym typeface="Cambria Math"/>
              </a:rPr>
              <a:t>1.</a:t>
            </a: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Evaluate the efficacy of the device</a:t>
            </a: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 dirty="0">
              <a:solidFill>
                <a:srgbClr val="00B0F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97325" y="3052500"/>
            <a:ext cx="50868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dirty="0">
                <a:latin typeface="Cambria Math"/>
                <a:ea typeface="Cambria Math"/>
                <a:cs typeface="Cambria Math"/>
                <a:sym typeface="Cambria Math"/>
              </a:rPr>
              <a:t>3.</a:t>
            </a: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Risk assessment for risk management</a:t>
            </a:r>
            <a:endParaRPr dirty="0"/>
          </a:p>
        </p:txBody>
      </p:sp>
      <p:sp>
        <p:nvSpPr>
          <p:cNvPr id="223" name="Google Shape;223;p23"/>
          <p:cNvSpPr txBox="1"/>
          <p:nvPr/>
        </p:nvSpPr>
        <p:spPr>
          <a:xfrm>
            <a:off x="76200" y="1816800"/>
            <a:ext cx="4356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2.Provide evidence of safety, including performance and handling</a:t>
            </a:r>
            <a:endParaRPr dirty="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8500" y="2946281"/>
            <a:ext cx="2994803" cy="2024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3"/>
          <p:cNvCxnSpPr/>
          <p:nvPr/>
        </p:nvCxnSpPr>
        <p:spPr>
          <a:xfrm>
            <a:off x="6001300" y="2906175"/>
            <a:ext cx="1365300" cy="13800"/>
          </a:xfrm>
          <a:prstGeom prst="straightConnector1">
            <a:avLst/>
          </a:prstGeom>
          <a:noFill/>
          <a:ln w="76200" cap="flat" cmpd="sng">
            <a:solidFill>
              <a:srgbClr val="4DB6A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video_2023-03-28_10-30-18">
            <a:hlinkClick r:id="" action="ppaction://media"/>
            <a:extLst>
              <a:ext uri="{FF2B5EF4-FFF2-40B4-BE49-F238E27FC236}">
                <a16:creationId xmlns:a16="http://schemas.microsoft.com/office/drawing/2014/main" id="{9AD9899A-5D85-5FF3-7801-D5A36DF00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3967" y="876447"/>
            <a:ext cx="3767813" cy="199054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82A34D7-4A49-BD54-504A-60F965EE3ECD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AD61-F1F2-A460-8886-735FCB5B1FC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03233" y="463347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9029</TotalTime>
  <Words>473</Words>
  <Application>Microsoft Office PowerPoint</Application>
  <PresentationFormat>On-screen Show (16:9)</PresentationFormat>
  <Paragraphs>151</Paragraphs>
  <Slides>30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Segoe UI</vt:lpstr>
      <vt:lpstr>Cambria Math</vt:lpstr>
      <vt:lpstr>Open Sans</vt:lpstr>
      <vt:lpstr>Elephant</vt:lpstr>
      <vt:lpstr>PT Sans Narrow</vt:lpstr>
      <vt:lpstr>Roboto</vt:lpstr>
      <vt:lpstr>Arial</vt:lpstr>
      <vt:lpstr>Tropic</vt:lpstr>
      <vt:lpstr>AUTOMATED NEONATAL EXCHANGE TRANSFUSION</vt:lpstr>
      <vt:lpstr>OUTLINE</vt:lpstr>
      <vt:lpstr>PowerPoint Presentation</vt:lpstr>
      <vt:lpstr>EXISTING SOLUTIONS</vt:lpstr>
      <vt:lpstr>EXCHANGE TRANSFUSION</vt:lpstr>
      <vt:lpstr>PROBLEM STATEMENT</vt:lpstr>
      <vt:lpstr>HISTORY</vt:lpstr>
      <vt:lpstr>Progression</vt:lpstr>
      <vt:lpstr>ANIMAL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DETAILED ELECTRICAL CONNECTION</vt:lpstr>
      <vt:lpstr>PowerPoint Presentation</vt:lpstr>
      <vt:lpstr>ANET 4.0 - MECHANICAL PART </vt:lpstr>
      <vt:lpstr>MODEL</vt:lpstr>
      <vt:lpstr>FINAL PRODUCT</vt:lpstr>
      <vt:lpstr>TESTING</vt:lpstr>
      <vt:lpstr>CHALLENGES AND RECOMMENDATIONS</vt:lpstr>
      <vt:lpstr>REFERENCES</vt:lpstr>
      <vt:lpstr>PowerPoint Presentation</vt:lpstr>
      <vt:lpstr>APPENDICES</vt:lpstr>
      <vt:lpstr>Statistics of Hyperbilirubinemia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NEONATAL EXCHANGE TRANSFUSION</dc:title>
  <dc:creator>Ameyaw Arthur Samuel</dc:creator>
  <cp:lastModifiedBy>SKA</cp:lastModifiedBy>
  <cp:revision>22</cp:revision>
  <dcterms:modified xsi:type="dcterms:W3CDTF">2023-08-01T17:17:29Z</dcterms:modified>
</cp:coreProperties>
</file>